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62" r:id="rId7"/>
    <p:sldId id="295" r:id="rId8"/>
    <p:sldId id="261" r:id="rId9"/>
    <p:sldId id="266" r:id="rId10"/>
    <p:sldId id="278" r:id="rId11"/>
    <p:sldId id="264" r:id="rId12"/>
    <p:sldId id="258" r:id="rId13"/>
    <p:sldId id="292" r:id="rId14"/>
    <p:sldId id="289" r:id="rId15"/>
    <p:sldId id="268" r:id="rId16"/>
    <p:sldId id="275" r:id="rId17"/>
    <p:sldId id="270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63CE5-76EC-33D4-8487-F6111FC0D9B0}" v="729" dt="2022-11-04T14:53:15.181"/>
    <p1510:client id="{1E0215C7-040F-28E6-8033-30A85D25527B}" v="1" dt="2022-11-07T14:20:52.272"/>
    <p1510:client id="{38F3EDD9-7298-44D0-ADE6-A5D659D578FC}" v="570" dt="2022-10-21T15:55:12.590"/>
    <p1510:client id="{70ACD529-D71A-5766-6F3F-088EED8CE749}" v="76" dt="2022-11-07T18:37:06.298"/>
    <p1510:client id="{B0691B8B-29A6-E080-1414-BEC0BC61BCB1}" v="1442" dt="2022-11-07T18:47:45.964"/>
    <p1510:client id="{E96C00C6-7D89-5E74-8365-37733443DB70}" v="21" dt="2022-11-09T20:12:28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SmartArt graphic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calliope/349212237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5/04/live-online-workshop-make-your-teacher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pPr algn="ctr"/>
            <a:r>
              <a:rPr lang="en-US"/>
              <a:t>General PTO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November 7, 2022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BC4F-3D59-464A-857E-6F155B3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/>
              <a:t>Types of classes at CMS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1455DF-5CEC-44A2-A92D-8E901D15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4270" y="3287639"/>
            <a:ext cx="2179531" cy="133500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Honors &amp;</a:t>
            </a:r>
            <a:endParaRPr lang="en-US" sz="2000">
              <a:ea typeface="+mj-lt"/>
              <a:cs typeface="+mj-lt"/>
            </a:endParaRPr>
          </a:p>
          <a:p>
            <a:pPr>
              <a:lnSpc>
                <a:spcPct val="100000"/>
              </a:lnSpc>
            </a:pPr>
            <a:r>
              <a:rPr lang="en-US" sz="2000">
                <a:ea typeface="+mj-lt"/>
                <a:cs typeface="+mj-lt"/>
              </a:rPr>
              <a:t>ADVANCeD </a:t>
            </a:r>
          </a:p>
          <a:p>
            <a:pPr>
              <a:lnSpc>
                <a:spcPct val="100000"/>
              </a:lnSpc>
            </a:pPr>
            <a:r>
              <a:rPr lang="en-US" sz="2000">
                <a:ea typeface="+mj-lt"/>
                <a:cs typeface="+mj-lt"/>
              </a:rPr>
              <a:t>HONORS</a:t>
            </a:r>
            <a:endParaRPr lang="en-US" sz="2000"/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7E7B18-D05F-4C44-8718-8C671160FC9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317539" y="3064615"/>
            <a:ext cx="1761360" cy="823912"/>
          </a:xfrm>
        </p:spPr>
        <p:txBody>
          <a:bodyPr/>
          <a:lstStyle/>
          <a:p>
            <a:r>
              <a:rPr lang="en-US" sz="2000"/>
              <a:t>Advanced Placement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EAD5C6-02F0-4D27-8D85-1BD5EA833D6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3955" y="3064615"/>
            <a:ext cx="2123775" cy="823912"/>
          </a:xfrm>
        </p:spPr>
        <p:txBody>
          <a:bodyPr/>
          <a:lstStyle/>
          <a:p>
            <a:r>
              <a:rPr lang="en-US" sz="2000"/>
              <a:t>Dual Enrollment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91D6145-F7F7-43DE-A16B-BF4F9607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State Standards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C46925A-8382-42EB-891C-DBB4EAAA3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College Board/AP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18AFADE-B54F-4988-8000-B9336A3953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College Class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296843C-0ED0-4314-A6F0-DD60C828DDF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90055"/>
            <a:ext cx="3124093" cy="6023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Could have an EOC</a:t>
            </a:r>
          </a:p>
          <a:p>
            <a:r>
              <a:rPr lang="en-US"/>
              <a:t>3 extra points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49BF20C-562E-400E-BEA6-1D5F81F2FE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06421"/>
            <a:ext cx="3139479" cy="8625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AP Exam at end of year</a:t>
            </a:r>
          </a:p>
          <a:p>
            <a:r>
              <a:rPr lang="en-US"/>
              <a:t>5 extra points if you take the exam</a:t>
            </a:r>
          </a:p>
          <a:p>
            <a:r>
              <a:rPr lang="en-US"/>
              <a:t>Sign Ups for fall are complete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AA25980-D334-4FC0-9091-936E53B8D32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90055"/>
            <a:ext cx="3124093" cy="6023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MTSU</a:t>
            </a:r>
          </a:p>
          <a:p>
            <a:r>
              <a:rPr lang="en-US"/>
              <a:t>4 extra points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02F21-4E3C-469E-B11C-9214231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85797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b="1"/>
              <a:t>End of Year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6277" y="456908"/>
            <a:ext cx="5414619" cy="1252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TN READY</a:t>
            </a:r>
          </a:p>
          <a:p>
            <a:r>
              <a:rPr lang="en-US" sz="1600"/>
              <a:t>Based on State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6072" y="1810851"/>
            <a:ext cx="5478435" cy="14884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ZA"/>
              <a:t>TCAP: TN Comprehensive Assessment Program (Middle School)</a:t>
            </a:r>
          </a:p>
          <a:p>
            <a:r>
              <a:rPr lang="en-ZA"/>
              <a:t>EOC: End of Course (High School)</a:t>
            </a:r>
          </a:p>
          <a:p>
            <a:r>
              <a:rPr lang="en-ZA"/>
              <a:t>Usually begins mid-April, window to complete.</a:t>
            </a:r>
          </a:p>
          <a:p>
            <a:r>
              <a:rPr lang="en-ZA"/>
              <a:t>Computer based this year.</a:t>
            </a:r>
          </a:p>
          <a:p>
            <a:r>
              <a:rPr lang="en-ZA"/>
              <a:t>If scores return in time, 15% of second semester grade.</a:t>
            </a:r>
          </a:p>
          <a:p>
            <a:endParaRPr lang="en-Z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0299" y="3571619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/>
              <a:t>AP</a:t>
            </a:r>
            <a:r>
              <a:rPr lang="en-US"/>
              <a:t>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028607"/>
            <a:ext cx="5422679" cy="9947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>
                <a:ea typeface="+mn-lt"/>
                <a:cs typeface="+mn-lt"/>
              </a:rPr>
              <a:t>College Board test at the end of an Advanced Placement class.  Most often leads to college credit.  Must sit for exam for 5 points.  Use AP Classroom.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68151" y="5185046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/>
              <a:t>FINALS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67725" y="5609722"/>
            <a:ext cx="5431971" cy="6532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ZA"/>
              <a:t>Any non-tested class will have a final which counts 15% of the second semester grade.  Students can be exempt based on grades and absences.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/>
          <a:lstStyle/>
          <a:p>
            <a:r>
              <a:rPr lang="en-US"/>
              <a:t>College ENTRANCE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PSAT: Preliminary SAT/National Merit Scholarship Qualifying Test 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ZA" noProof="1">
                <a:ea typeface="+mn-lt"/>
                <a:cs typeface="+mn-lt"/>
              </a:rPr>
              <a:t>Junior year is when you can qualify for National Merit. All other grades take for practice.  Sign-ups at school late August through mid-September.</a:t>
            </a:r>
            <a:endParaRPr lang="en-US" noProof="1">
              <a:ea typeface="+mn-lt"/>
              <a:cs typeface="+mn-lt"/>
            </a:endParaRPr>
          </a:p>
          <a:p>
            <a:r>
              <a:rPr lang="en-ZA" noProof="1">
                <a:ea typeface="+mn-lt"/>
                <a:cs typeface="+mn-lt"/>
              </a:rPr>
              <a:t>Best practice is through Khan Academy.</a:t>
            </a:r>
            <a:endParaRPr lang="en-Z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386644"/>
            <a:ext cx="3934335" cy="823913"/>
          </a:xfrm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ACT/SAT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E0ACA0-9139-4C37-920D-BF3C1FF46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723094"/>
            <a:ext cx="3934335" cy="21093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ZA" noProof="1">
                <a:ea typeface="+mn-lt"/>
                <a:cs typeface="+mn-lt"/>
              </a:rPr>
              <a:t>Two different college entrance exams.  No SAT during school day. Can sign up for both on a Saturday. We are not always a site. Free ACT for juniors in spring and seniors in fall during the school day.  We practice with ACT CERT and Juniors will take part in an ACT Boot Camp.</a:t>
            </a:r>
          </a:p>
          <a:p>
            <a:r>
              <a:rPr lang="en-ZA" noProof="1"/>
              <a:t>ACT CERT students can pull up their scores, results, and remediation and share with parents.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/>
              <a:t>When to take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Toward the end of the sophomore year is a good time to take the ACT for a baseline. They should continue to increase score opportunities throughout their junior year into first semester senior year. Remember, the score/</a:t>
            </a:r>
            <a:r>
              <a:rPr lang="en-US" err="1"/>
              <a:t>gpa</a:t>
            </a:r>
            <a:r>
              <a:rPr lang="en-US"/>
              <a:t> they have in August of senior year is what they will use to begin college applications.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/>
          <a:lstStyle/>
          <a:p>
            <a:r>
              <a:rPr lang="en-US"/>
              <a:t>Other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893369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Case Assessment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706" y="2259964"/>
            <a:ext cx="5431971" cy="10318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This is a benchmark that state tested classes will take once each semester. It is the same across the county. Allows us to know how our students are progressing.</a:t>
            </a:r>
          </a:p>
          <a:p>
            <a:r>
              <a:rPr lang="en-US"/>
              <a:t>Both middle school and high school take Case Assessment.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19E41BC-4F05-4804-843A-E1846794F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MidtermS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BDF8B9-53DF-46F4-98D4-053D78D610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6"/>
            <a:ext cx="5431971" cy="557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All high school students take midterms. They are the last week of the semester and count 15% of their first semester grade.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FD0A14C-4421-4979-AF8C-F7E649A881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4669107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YOUSCIENCE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0DB469-503B-40AF-84D1-C69B085AA9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998532"/>
            <a:ext cx="5422679" cy="864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This is not a test but an assessment. Given to 8th grade and 9th grade students to assess their career interests and strengths. Will be given in January.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4280-581D-DF46-247B-50318355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FB2AD-4F43-B918-0535-FD50C3EF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440956"/>
            <a:ext cx="3171825" cy="30025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/>
              <a:t>Guidance:</a:t>
            </a:r>
          </a:p>
          <a:p>
            <a:r>
              <a:rPr lang="en-US"/>
              <a:t>Kris Clary A-G</a:t>
            </a:r>
          </a:p>
          <a:p>
            <a:r>
              <a:rPr lang="en-US"/>
              <a:t>Katie McAdams H-O</a:t>
            </a:r>
          </a:p>
          <a:p>
            <a:r>
              <a:rPr lang="en-US"/>
              <a:t>Anna Grace Gerhart P-Z</a:t>
            </a:r>
          </a:p>
          <a:p>
            <a:r>
              <a:rPr lang="en-US" b="1"/>
              <a:t>Administration:</a:t>
            </a:r>
          </a:p>
          <a:p>
            <a:r>
              <a:rPr lang="en-US"/>
              <a:t>Dr. John Ash, Principal</a:t>
            </a:r>
          </a:p>
          <a:p>
            <a:r>
              <a:rPr lang="en-US"/>
              <a:t>Dr. Amy Guthrie, Asst. Principal</a:t>
            </a:r>
          </a:p>
          <a:p>
            <a:r>
              <a:rPr lang="en-US"/>
              <a:t>Michelle Huffman, Asst. Principal</a:t>
            </a:r>
          </a:p>
          <a:p>
            <a:r>
              <a:rPr lang="en-US"/>
              <a:t>Allen Nichols. Asst. Principal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602C5-F22B-0127-AA25-7DF415D8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823759"/>
          </a:xfrm>
        </p:spPr>
        <p:txBody>
          <a:bodyPr/>
          <a:lstStyle/>
          <a:p>
            <a:r>
              <a:rPr lang="en-ZA"/>
              <a:t>Service Hours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115712"/>
            <a:ext cx="3171825" cy="3327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High School: Minimum of 25</a:t>
            </a:r>
          </a:p>
          <a:p>
            <a:r>
              <a:rPr lang="en-US"/>
              <a:t>Middle School: Minimum of 10</a:t>
            </a:r>
          </a:p>
          <a:p>
            <a:r>
              <a:rPr lang="en-US"/>
              <a:t>*These are separate from the requirements of other clubs and organizations.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DB5EDDC-A168-0F89-2016-85B09318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5498" y="4221746"/>
            <a:ext cx="3430858" cy="21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/>
              <a:t>Service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563123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SIMPLY 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664" y="3070348"/>
            <a:ext cx="4031030" cy="10573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Volunteering in the community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3004" y="2563123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BENEFIT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3143" y="3070348"/>
            <a:ext cx="4031030" cy="10573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Combines academic learning with personal and social development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899" y="4319431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WHY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6412" y="4826656"/>
            <a:ext cx="4031030" cy="10573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Stronger students = stronger community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2630" y="4319431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HOW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73143" y="4826656"/>
            <a:ext cx="4031030" cy="10573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Use the Advisory website</a:t>
            </a:r>
          </a:p>
          <a:p>
            <a:r>
              <a:rPr lang="en-US"/>
              <a:t>Document on service learning log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70E3-BFE8-1D9C-3994-7326C55D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I CHOOSE MY SERVICE?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6D459-21D6-5A4B-BB10-42A739172F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Students are encouraged to choose an area they are passionate about and spend time there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739424-37F8-9460-21C8-9C5A2179AB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Colleges would rather see students focusing on one or two areas instead of "just fulfilling a requirement"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0C6176-774B-3681-407B-F799DD3C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AA0B26D-D8A1-8397-1590-D3575BC7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107" y="4894641"/>
            <a:ext cx="4555273" cy="13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7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/>
          <a:lstStyle/>
          <a:p>
            <a:r>
              <a:rPr lang="en-US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/>
              <a:t>What is Allowed?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/>
          <a:lstStyle/>
          <a:p>
            <a:r>
              <a:rPr lang="en-US"/>
              <a:t>What is not Allowed?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en-US"/>
              <a:t>Double Dipping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/>
          <a:lstStyle/>
          <a:p>
            <a:r>
              <a:rPr lang="en-US"/>
              <a:t>Awards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390039"/>
            <a:ext cx="6124534" cy="1215281"/>
          </a:xfrm>
        </p:spPr>
        <p:txBody>
          <a:bodyPr>
            <a:normAutofit/>
          </a:bodyPr>
          <a:lstStyle/>
          <a:p>
            <a:r>
              <a:rPr lang="en-US"/>
              <a:t>The sky is the limit here...</a:t>
            </a:r>
          </a:p>
          <a:p>
            <a:r>
              <a:rPr lang="en-US"/>
              <a:t>Find a passion</a:t>
            </a:r>
          </a:p>
          <a:p>
            <a:r>
              <a:rPr lang="en-US"/>
              <a:t>Any community service performed at CMS must be approved by Dr. Ash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82564"/>
            <a:ext cx="5539095" cy="1010842"/>
          </a:xfrm>
        </p:spPr>
        <p:txBody>
          <a:bodyPr/>
          <a:lstStyle/>
          <a:p>
            <a:r>
              <a:rPr lang="en-US"/>
              <a:t>Things that the student "should do" already</a:t>
            </a:r>
          </a:p>
          <a:p>
            <a:r>
              <a:rPr lang="en-US"/>
              <a:t>Examples include – working concessions for my team, babysitting a sibling, helping a grandparent, mowing my lawn</a:t>
            </a: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/>
          <a:lstStyle/>
          <a:p>
            <a:r>
              <a:rPr lang="en-US"/>
              <a:t>Double dipping is not allowed</a:t>
            </a:r>
          </a:p>
          <a:p>
            <a:r>
              <a:rPr lang="en-US"/>
              <a:t>For example, if the student earns ten hours in Beta Club, those hours do not count for our school obligation through Advisory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/>
          <a:lstStyle/>
          <a:p>
            <a:r>
              <a:rPr lang="en-US" dirty="0"/>
              <a:t>Annual community service award – 30 hours for middle school and 75 hours for high school (must be submitted by April 5th)</a:t>
            </a:r>
          </a:p>
          <a:p>
            <a:r>
              <a:rPr lang="en-US" dirty="0"/>
              <a:t>Other scholarships and awards are available from time to time</a:t>
            </a:r>
          </a:p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6386591" cy="1325563"/>
          </a:xfrm>
        </p:spPr>
        <p:txBody>
          <a:bodyPr/>
          <a:lstStyle/>
          <a:p>
            <a:r>
              <a:rPr lang="en-US"/>
              <a:t>COMMON 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Local library or animal shelter</a:t>
            </a:r>
            <a:endParaRPr lang="en-US"/>
          </a:p>
          <a:p>
            <a:r>
              <a:rPr lang="en-ZA" noProof="1"/>
              <a:t>Volunteer at a former school</a:t>
            </a:r>
          </a:p>
          <a:p>
            <a:r>
              <a:rPr lang="en-ZA" noProof="1"/>
              <a:t>Political campaigns</a:t>
            </a:r>
          </a:p>
          <a:p>
            <a:r>
              <a:rPr lang="en-ZA" noProof="1"/>
              <a:t>Starting a non-profit</a:t>
            </a:r>
          </a:p>
          <a:p>
            <a:endParaRPr lang="en-ZA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/>
              <a:t>A non-profit organization</a:t>
            </a:r>
          </a:p>
          <a:p>
            <a:r>
              <a:rPr lang="en-ZA"/>
              <a:t>Mow a </a:t>
            </a:r>
            <a:r>
              <a:rPr lang="en-ZA" err="1"/>
              <a:t>neighbor's</a:t>
            </a:r>
            <a:r>
              <a:rPr lang="en-ZA"/>
              <a:t> yard for free</a:t>
            </a:r>
          </a:p>
          <a:p>
            <a:r>
              <a:rPr lang="en-ZA"/>
              <a:t>Work in a </a:t>
            </a:r>
            <a:r>
              <a:rPr lang="en-ZA" err="1"/>
              <a:t>neighbor's</a:t>
            </a:r>
            <a:r>
              <a:rPr lang="en-ZA"/>
              <a:t> landscaping for free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noProof="1"/>
              <a:t>Pick up trash in a public park</a:t>
            </a:r>
          </a:p>
          <a:p>
            <a:r>
              <a:rPr lang="en-ZA" noProof="1"/>
              <a:t>Organize collection drives</a:t>
            </a:r>
          </a:p>
          <a:p>
            <a:r>
              <a:rPr lang="en-ZA" noProof="1"/>
              <a:t>9/11 day or service; MLK day of service</a:t>
            </a:r>
            <a:endParaRPr lang="en-ZA"/>
          </a:p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Picture 17" descr="Text&#10;&#10;Description automatically generated">
            <a:extLst>
              <a:ext uri="{FF2B5EF4-FFF2-40B4-BE49-F238E27FC236}">
                <a16:creationId xmlns:a16="http://schemas.microsoft.com/office/drawing/2014/main" id="{03738847-0890-01A3-C926-8AB10D81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083" y="640806"/>
            <a:ext cx="2743200" cy="21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/>
          <a:lstStyle/>
          <a:p>
            <a:r>
              <a:rPr lang="en-ZA"/>
              <a:t>HOW TO REPORT THE HOURS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2798940"/>
            <a:ext cx="5431971" cy="557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noProof="1">
                <a:ea typeface="+mn-lt"/>
                <a:cs typeface="+mn-lt"/>
              </a:rPr>
              <a:t>Get a log form from your Advisory teacher or the CMS website (Academics-Advisory)</a:t>
            </a:r>
            <a:endParaRPr lang="en-ZA" noProof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58999" y="3666419"/>
            <a:ext cx="5431971" cy="557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noProof="1"/>
              <a:t>Volunteer, fill out the form, round to the nearest half hour, and have an adult sign off confirming that you worked the hours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533898"/>
            <a:ext cx="5431971" cy="557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noProof="1"/>
              <a:t>Parents/grandparents/guardians may NOT sign off on the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370CABC-6ED9-325D-E9C8-5D8C947E24C2}"/>
              </a:ext>
            </a:extLst>
          </p:cNvPr>
          <p:cNvSpPr txBox="1">
            <a:spLocks/>
          </p:cNvSpPr>
          <p:nvPr/>
        </p:nvSpPr>
        <p:spPr>
          <a:xfrm>
            <a:off x="5916252" y="5255925"/>
            <a:ext cx="5431971" cy="557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noProof="1"/>
              <a:t>Return the form to the Advisory teacher by Wed, April 5, 2023</a:t>
            </a:r>
          </a:p>
        </p:txBody>
      </p:sp>
      <p:pic>
        <p:nvPicPr>
          <p:cNvPr id="11" name="Picture 11" descr="Empower">
            <a:extLst>
              <a:ext uri="{FF2B5EF4-FFF2-40B4-BE49-F238E27FC236}">
                <a16:creationId xmlns:a16="http://schemas.microsoft.com/office/drawing/2014/main" id="{B6685060-034D-425A-57C9-B126A7D6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180" y="4468558"/>
            <a:ext cx="2510883" cy="22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/>
              <a:t>Student Resumes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/>
              <a:t>What to include and when?</a:t>
            </a:r>
          </a:p>
          <a:p>
            <a:r>
              <a:rPr lang="en-ZA" noProof="1"/>
              <a:t>Information to include and not include?</a:t>
            </a:r>
          </a:p>
          <a:p>
            <a:r>
              <a:rPr lang="en-ZA" noProof="1"/>
              <a:t>Benefits of having one?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6" descr="Whiteboard&#10;&#10;Description automatically generated">
            <a:extLst>
              <a:ext uri="{FF2B5EF4-FFF2-40B4-BE49-F238E27FC236}">
                <a16:creationId xmlns:a16="http://schemas.microsoft.com/office/drawing/2014/main" id="{CFE77649-E497-9899-4442-BA4442697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00546" y="2488986"/>
            <a:ext cx="2743199" cy="17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r>
              <a:rPr lang="en-US"/>
              <a:t>Types of Classes at Central Magnet &amp; Testing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14FED0-9A95-4A83-8CAA-A3BB5938F805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75DC67E-4FAC-4989-A1C6-9CCFAE7240B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903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Monoline</vt:lpstr>
      <vt:lpstr>General PTO Meeting</vt:lpstr>
      <vt:lpstr>Service Hours</vt:lpstr>
      <vt:lpstr>Service Hours</vt:lpstr>
      <vt:lpstr>HOW DO I CHOOSE MY SERVICE?</vt:lpstr>
      <vt:lpstr>Common Questions</vt:lpstr>
      <vt:lpstr>COMMON EXAMPLES</vt:lpstr>
      <vt:lpstr>HOW TO REPORT THE HOURS</vt:lpstr>
      <vt:lpstr>Student Resumes</vt:lpstr>
      <vt:lpstr>Types of Classes at Central Magnet &amp; Testing</vt:lpstr>
      <vt:lpstr>Types of classes at CMS</vt:lpstr>
      <vt:lpstr>End of Year Testing</vt:lpstr>
      <vt:lpstr>College ENTRANCE</vt:lpstr>
      <vt:lpstr>When to take ACT</vt:lpstr>
      <vt:lpstr>Other TESTS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Kristen Warner</dc:creator>
  <cp:lastModifiedBy>Kristen Warner</cp:lastModifiedBy>
  <cp:revision>7</cp:revision>
  <dcterms:created xsi:type="dcterms:W3CDTF">2022-10-21T14:09:31Z</dcterms:created>
  <dcterms:modified xsi:type="dcterms:W3CDTF">2022-11-14T16:03:27Z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